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9"/>
  </p:notesMasterIdLst>
  <p:sldIdLst>
    <p:sldId id="256" r:id="rId2"/>
    <p:sldId id="258" r:id="rId3"/>
    <p:sldId id="259" r:id="rId4"/>
    <p:sldId id="257" r:id="rId5"/>
    <p:sldId id="321" r:id="rId6"/>
    <p:sldId id="262" r:id="rId7"/>
    <p:sldId id="264" r:id="rId8"/>
    <p:sldId id="323" r:id="rId9"/>
    <p:sldId id="276" r:id="rId10"/>
    <p:sldId id="268" r:id="rId11"/>
    <p:sldId id="278" r:id="rId12"/>
    <p:sldId id="322" r:id="rId13"/>
    <p:sldId id="267" r:id="rId14"/>
    <p:sldId id="270" r:id="rId15"/>
    <p:sldId id="324" r:id="rId16"/>
    <p:sldId id="326" r:id="rId17"/>
    <p:sldId id="297" r:id="rId18"/>
  </p:sldIdLst>
  <p:sldSz cx="9144000" cy="5143500" type="screen16x9"/>
  <p:notesSz cx="6858000" cy="9144000"/>
  <p:embeddedFontLst>
    <p:embeddedFont>
      <p:font typeface="Anonymous Pro" panose="02060609030202000504" pitchFamily="49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</p:embeddedFont>
    <p:embeddedFont>
      <p:font typeface="Coming Soon" panose="02000000000000000000" pitchFamily="2" charset="0"/>
      <p:regular r:id="rId26"/>
    </p:embeddedFont>
    <p:embeddedFont>
      <p:font typeface="Concert One" pitchFamily="2" charset="0"/>
      <p:regular r:id="rId27"/>
    </p:embeddedFont>
    <p:embeddedFont>
      <p:font typeface="Roboto Mono Medium" pitchFamily="49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243B34-653C-400A-B3FE-DB71FF417A0C}">
  <a:tblStyle styleId="{15243B34-653C-400A-B3FE-DB71FF417A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786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7.fntdata" /><Relationship Id="rId3" Type="http://schemas.openxmlformats.org/officeDocument/2006/relationships/slide" Target="slides/slide2.xml" /><Relationship Id="rId21" Type="http://schemas.openxmlformats.org/officeDocument/2006/relationships/font" Target="fonts/font2.fntdata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6.fntdata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1.fntdata" /><Relationship Id="rId29" Type="http://schemas.openxmlformats.org/officeDocument/2006/relationships/font" Target="fonts/font10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5.fntdata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4.fntdata" /><Relationship Id="rId28" Type="http://schemas.openxmlformats.org/officeDocument/2006/relationships/font" Target="fonts/font9.fntdata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31" Type="http://schemas.openxmlformats.org/officeDocument/2006/relationships/font" Target="fonts/font12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3.fntdata" /><Relationship Id="rId27" Type="http://schemas.openxmlformats.org/officeDocument/2006/relationships/font" Target="fonts/font8.fntdata" /><Relationship Id="rId30" Type="http://schemas.openxmlformats.org/officeDocument/2006/relationships/font" Target="fonts/font11.fntdata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9544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09571f4d9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209571f4d9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53034354b_0_24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53034354b_0_24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209571f4d9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209571f4d9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209571f4d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209571f4d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209571f4d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209571f4d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209571f4d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209571f4d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853034354b_0_24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853034354b_0_24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8.png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SECTION_TITLE_AND_DESCRIPTION_1_2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2598373" y="1548225"/>
            <a:ext cx="19719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ubTitle" idx="1"/>
          </p:nvPr>
        </p:nvSpPr>
        <p:spPr>
          <a:xfrm>
            <a:off x="2598375" y="1928075"/>
            <a:ext cx="1971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title" idx="2"/>
          </p:nvPr>
        </p:nvSpPr>
        <p:spPr>
          <a:xfrm>
            <a:off x="5835074" y="1548225"/>
            <a:ext cx="19719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ubTitle" idx="3"/>
          </p:nvPr>
        </p:nvSpPr>
        <p:spPr>
          <a:xfrm>
            <a:off x="5835075" y="1928075"/>
            <a:ext cx="1971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4"/>
          </p:nvPr>
        </p:nvSpPr>
        <p:spPr>
          <a:xfrm>
            <a:off x="2598373" y="2987900"/>
            <a:ext cx="19719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5"/>
          </p:nvPr>
        </p:nvSpPr>
        <p:spPr>
          <a:xfrm>
            <a:off x="2598375" y="3369312"/>
            <a:ext cx="1971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title" idx="6"/>
          </p:nvPr>
        </p:nvSpPr>
        <p:spPr>
          <a:xfrm>
            <a:off x="5835074" y="2987898"/>
            <a:ext cx="19719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subTitle" idx="7"/>
          </p:nvPr>
        </p:nvSpPr>
        <p:spPr>
          <a:xfrm>
            <a:off x="5835075" y="3369311"/>
            <a:ext cx="1971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title" idx="8"/>
          </p:nvPr>
        </p:nvSpPr>
        <p:spPr>
          <a:xfrm>
            <a:off x="1926750" y="711175"/>
            <a:ext cx="52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APTION_ONLY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subTitle" idx="1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title" idx="2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3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BIG_NUMBER_1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7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1761575" y="711175"/>
            <a:ext cx="56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254425" y="201113"/>
            <a:ext cx="8635148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AutoNum type="arabicPeriod"/>
              <a:defRPr sz="950">
                <a:solidFill>
                  <a:schemeClr val="dk2"/>
                </a:solidFill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255775" y="186275"/>
            <a:ext cx="8632448" cy="4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534900" y="2495013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799650" y="3241096"/>
            <a:ext cx="32685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2" hasCustomPrompt="1"/>
          </p:nvPr>
        </p:nvSpPr>
        <p:spPr>
          <a:xfrm>
            <a:off x="1640100" y="1347913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SECTION_TITLE_AND_DESCRIPTION_1_1_4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628589" y="2942625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3628600" y="3303578"/>
            <a:ext cx="23331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2"/>
          </p:nvPr>
        </p:nvSpPr>
        <p:spPr>
          <a:xfrm>
            <a:off x="1295503" y="2130949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3"/>
          </p:nvPr>
        </p:nvSpPr>
        <p:spPr>
          <a:xfrm>
            <a:off x="1295511" y="2491901"/>
            <a:ext cx="23331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4"/>
          </p:nvPr>
        </p:nvSpPr>
        <p:spPr>
          <a:xfrm>
            <a:off x="5964918" y="21309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5"/>
          </p:nvPr>
        </p:nvSpPr>
        <p:spPr>
          <a:xfrm>
            <a:off x="5964925" y="2491900"/>
            <a:ext cx="23331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6"/>
          </p:nvPr>
        </p:nvSpPr>
        <p:spPr>
          <a:xfrm>
            <a:off x="2569750" y="711175"/>
            <a:ext cx="400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7" r:id="rId5"/>
    <p:sldLayoutId id="2147483658" r:id="rId6"/>
    <p:sldLayoutId id="2147483659" r:id="rId7"/>
    <p:sldLayoutId id="2147483666" r:id="rId8"/>
    <p:sldLayoutId id="2147483671" r:id="rId9"/>
    <p:sldLayoutId id="2147483672" r:id="rId10"/>
    <p:sldLayoutId id="2147483675" r:id="rId11"/>
    <p:sldLayoutId id="2147483680" r:id="rId12"/>
    <p:sldLayoutId id="2147483683" r:id="rId13"/>
    <p:sldLayoutId id="2147483687" r:id="rId14"/>
    <p:sldLayoutId id="2147483688" r:id="rId15"/>
    <p:sldLayoutId id="2147483689" r:id="rId16"/>
    <p:sldLayoutId id="2147483690" r:id="rId17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10.png" /><Relationship Id="rId7" Type="http://schemas.microsoft.com/office/2007/relationships/hdphoto" Target="../media/hdphoto1.wdp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png" /><Relationship Id="rId5" Type="http://schemas.openxmlformats.org/officeDocument/2006/relationships/image" Target="../media/image11.jpeg" /><Relationship Id="rId4" Type="http://schemas.openxmlformats.org/officeDocument/2006/relationships/image" Target="../media/image7.png" /><Relationship Id="rId9" Type="http://schemas.microsoft.com/office/2007/relationships/hdphoto" Target="../media/hdphoto2.wdp" 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1.wdp" /><Relationship Id="rId13" Type="http://schemas.openxmlformats.org/officeDocument/2006/relationships/image" Target="../media/image40.png" /><Relationship Id="rId3" Type="http://schemas.openxmlformats.org/officeDocument/2006/relationships/image" Target="../media/image35.png" /><Relationship Id="rId7" Type="http://schemas.openxmlformats.org/officeDocument/2006/relationships/image" Target="../media/image37.png" /><Relationship Id="rId12" Type="http://schemas.microsoft.com/office/2007/relationships/hdphoto" Target="../media/hdphoto23.wdp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8.xml" /><Relationship Id="rId6" Type="http://schemas.microsoft.com/office/2007/relationships/hdphoto" Target="../media/hdphoto20.wdp" /><Relationship Id="rId11" Type="http://schemas.openxmlformats.org/officeDocument/2006/relationships/image" Target="../media/image39.png" /><Relationship Id="rId5" Type="http://schemas.openxmlformats.org/officeDocument/2006/relationships/image" Target="../media/image36.png" /><Relationship Id="rId10" Type="http://schemas.microsoft.com/office/2007/relationships/hdphoto" Target="../media/hdphoto22.wdp" /><Relationship Id="rId4" Type="http://schemas.microsoft.com/office/2007/relationships/hdphoto" Target="../media/hdphoto19.wdp" /><Relationship Id="rId9" Type="http://schemas.openxmlformats.org/officeDocument/2006/relationships/image" Target="../media/image38.png" /><Relationship Id="rId14" Type="http://schemas.microsoft.com/office/2007/relationships/hdphoto" Target="../media/hdphoto24.wdp" 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1.wdp" /><Relationship Id="rId3" Type="http://schemas.openxmlformats.org/officeDocument/2006/relationships/image" Target="../media/image41.png" /><Relationship Id="rId7" Type="http://schemas.openxmlformats.org/officeDocument/2006/relationships/image" Target="../media/image37.png" /><Relationship Id="rId12" Type="http://schemas.microsoft.com/office/2007/relationships/hdphoto" Target="../media/hdphoto27.wdp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2.xml" /><Relationship Id="rId6" Type="http://schemas.microsoft.com/office/2007/relationships/hdphoto" Target="../media/hdphoto26.wdp" /><Relationship Id="rId11" Type="http://schemas.openxmlformats.org/officeDocument/2006/relationships/image" Target="../media/image45.png" /><Relationship Id="rId5" Type="http://schemas.openxmlformats.org/officeDocument/2006/relationships/image" Target="../media/image42.png" /><Relationship Id="rId10" Type="http://schemas.openxmlformats.org/officeDocument/2006/relationships/image" Target="../media/image44.png" /><Relationship Id="rId4" Type="http://schemas.microsoft.com/office/2007/relationships/hdphoto" Target="../media/hdphoto25.wdp" /><Relationship Id="rId9" Type="http://schemas.openxmlformats.org/officeDocument/2006/relationships/image" Target="../media/image4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10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 /><Relationship Id="rId3" Type="http://schemas.openxmlformats.org/officeDocument/2006/relationships/image" Target="../media/image46.png" /><Relationship Id="rId7" Type="http://schemas.openxmlformats.org/officeDocument/2006/relationships/image" Target="../media/image48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1.xml" /><Relationship Id="rId6" Type="http://schemas.microsoft.com/office/2007/relationships/hdphoto" Target="../media/hdphoto29.wdp" /><Relationship Id="rId5" Type="http://schemas.openxmlformats.org/officeDocument/2006/relationships/image" Target="../media/image47.png" /><Relationship Id="rId4" Type="http://schemas.microsoft.com/office/2007/relationships/hdphoto" Target="../media/hdphoto28.wdp" /><Relationship Id="rId9" Type="http://schemas.microsoft.com/office/2007/relationships/hdphoto" Target="../media/hdphoto30.wdp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9.xml" /><Relationship Id="rId5" Type="http://schemas.openxmlformats.org/officeDocument/2006/relationships/image" Target="../media/image51.jpeg" /><Relationship Id="rId4" Type="http://schemas.microsoft.com/office/2007/relationships/hdphoto" Target="../media/hdphoto31.wdp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9.xml" /><Relationship Id="rId5" Type="http://schemas.microsoft.com/office/2007/relationships/hdphoto" Target="../media/hdphoto23.wdp" /><Relationship Id="rId4" Type="http://schemas.openxmlformats.org/officeDocument/2006/relationships/image" Target="../media/image53.png" 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3.wdp" /><Relationship Id="rId3" Type="http://schemas.openxmlformats.org/officeDocument/2006/relationships/image" Target="../media/image12.png" /><Relationship Id="rId7" Type="http://schemas.openxmlformats.org/officeDocument/2006/relationships/image" Target="../media/image55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9.xml" /><Relationship Id="rId6" Type="http://schemas.microsoft.com/office/2007/relationships/hdphoto" Target="../media/hdphoto32.wdp" /><Relationship Id="rId5" Type="http://schemas.openxmlformats.org/officeDocument/2006/relationships/image" Target="../media/image54.png" /><Relationship Id="rId4" Type="http://schemas.microsoft.com/office/2007/relationships/hdphoto" Target="../media/hdphoto1.wdp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10.png" 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13" Type="http://schemas.openxmlformats.org/officeDocument/2006/relationships/image" Target="../media/image21.png" /><Relationship Id="rId3" Type="http://schemas.openxmlformats.org/officeDocument/2006/relationships/image" Target="../media/image16.png" /><Relationship Id="rId7" Type="http://schemas.openxmlformats.org/officeDocument/2006/relationships/image" Target="../media/image18.png" /><Relationship Id="rId12" Type="http://schemas.microsoft.com/office/2007/relationships/hdphoto" Target="../media/hdphoto7.wdp" /><Relationship Id="rId2" Type="http://schemas.openxmlformats.org/officeDocument/2006/relationships/notesSlide" Target="../notesSlides/notesSlide4.xml" /><Relationship Id="rId16" Type="http://schemas.microsoft.com/office/2007/relationships/hdphoto" Target="../media/hdphoto9.wdp" /><Relationship Id="rId1" Type="http://schemas.openxmlformats.org/officeDocument/2006/relationships/slideLayout" Target="../slideLayouts/slideLayout3.xml" /><Relationship Id="rId6" Type="http://schemas.microsoft.com/office/2007/relationships/hdphoto" Target="../media/hdphoto4.wdp" /><Relationship Id="rId11" Type="http://schemas.openxmlformats.org/officeDocument/2006/relationships/image" Target="../media/image20.png" /><Relationship Id="rId5" Type="http://schemas.openxmlformats.org/officeDocument/2006/relationships/image" Target="../media/image17.png" /><Relationship Id="rId15" Type="http://schemas.openxmlformats.org/officeDocument/2006/relationships/image" Target="../media/image22.png" /><Relationship Id="rId10" Type="http://schemas.microsoft.com/office/2007/relationships/hdphoto" Target="../media/hdphoto6.wdp" /><Relationship Id="rId4" Type="http://schemas.microsoft.com/office/2007/relationships/hdphoto" Target="../media/hdphoto3.wdp" /><Relationship Id="rId9" Type="http://schemas.openxmlformats.org/officeDocument/2006/relationships/image" Target="../media/image19.png" /><Relationship Id="rId14" Type="http://schemas.microsoft.com/office/2007/relationships/hdphoto" Target="../media/hdphoto8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 /><Relationship Id="rId3" Type="http://schemas.openxmlformats.org/officeDocument/2006/relationships/image" Target="../media/image23.png" /><Relationship Id="rId7" Type="http://schemas.openxmlformats.org/officeDocument/2006/relationships/image" Target="../media/image2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0.xml" /><Relationship Id="rId6" Type="http://schemas.microsoft.com/office/2007/relationships/hdphoto" Target="../media/hdphoto11.wdp" /><Relationship Id="rId5" Type="http://schemas.openxmlformats.org/officeDocument/2006/relationships/image" Target="../media/image24.png" /><Relationship Id="rId10" Type="http://schemas.microsoft.com/office/2007/relationships/hdphoto" Target="../media/hdphoto13.wdp" /><Relationship Id="rId4" Type="http://schemas.microsoft.com/office/2007/relationships/hdphoto" Target="../media/hdphoto10.wdp" /><Relationship Id="rId9" Type="http://schemas.openxmlformats.org/officeDocument/2006/relationships/image" Target="../media/image26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3" Type="http://schemas.openxmlformats.org/officeDocument/2006/relationships/image" Target="../media/image13.png" /><Relationship Id="rId7" Type="http://schemas.microsoft.com/office/2007/relationships/hdphoto" Target="../media/hdphoto14.wdp" /><Relationship Id="rId12" Type="http://schemas.openxmlformats.org/officeDocument/2006/relationships/image" Target="../media/image31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28.png" /><Relationship Id="rId11" Type="http://schemas.microsoft.com/office/2007/relationships/hdphoto" Target="../media/hdphoto16.wdp" /><Relationship Id="rId5" Type="http://schemas.openxmlformats.org/officeDocument/2006/relationships/image" Target="../media/image27.jpeg" /><Relationship Id="rId10" Type="http://schemas.openxmlformats.org/officeDocument/2006/relationships/image" Target="../media/image30.png" /><Relationship Id="rId4" Type="http://schemas.microsoft.com/office/2007/relationships/hdphoto" Target="../media/hdphoto2.wdp" /><Relationship Id="rId9" Type="http://schemas.microsoft.com/office/2007/relationships/hdphoto" Target="../media/hdphoto15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10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7" Type="http://schemas.microsoft.com/office/2007/relationships/hdphoto" Target="../media/hdphoto18.wdp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34.png" /><Relationship Id="rId5" Type="http://schemas.microsoft.com/office/2007/relationships/hdphoto" Target="../media/hdphoto17.wdp" /><Relationship Id="rId4" Type="http://schemas.openxmlformats.org/officeDocument/2006/relationships/image" Target="../media/image3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>
            <a:spLocks noGrp="1"/>
          </p:cNvSpPr>
          <p:nvPr>
            <p:ph type="ctrTitle"/>
          </p:nvPr>
        </p:nvSpPr>
        <p:spPr>
          <a:xfrm>
            <a:off x="1331640" y="1564722"/>
            <a:ext cx="6624736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VE" sz="2400" dirty="0"/>
              <a:t>LEY SOBRE MENSAJES DE DATOS Y FIRMAS ELECTRÓNICAS</a:t>
            </a:r>
          </a:p>
        </p:txBody>
      </p:sp>
      <p:sp>
        <p:nvSpPr>
          <p:cNvPr id="309" name="Google Shape;309;p47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100" b="1" dirty="0">
                <a:solidFill>
                  <a:srgbClr val="000000"/>
                </a:solidFill>
              </a:rPr>
              <a:t>Prof. Suhail Zabala</a:t>
            </a: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310" name="Google Shape;310;p47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Google Shape;311;p47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47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3" name="Google Shape;313;p47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7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1331640" y="1347614"/>
            <a:ext cx="6624736" cy="773828"/>
          </a:xfrm>
          <a:prstGeom prst="rect">
            <a:avLst/>
          </a:prstGeom>
          <a:noFill/>
        </p:spPr>
        <p:txBody>
          <a:bodyPr wrap="square" lIns="95783" tIns="47892" rIns="95783" bIns="47892" rtlCol="0">
            <a:spAutoFit/>
          </a:bodyPr>
          <a:lstStyle/>
          <a:p>
            <a:pPr algn="ctr"/>
            <a:r>
              <a:rPr lang="es-VE" sz="1100" dirty="0">
                <a:latin typeface="Times New Roman" pitchFamily="18" charset="0"/>
                <a:cs typeface="Times New Roman" pitchFamily="18" charset="0"/>
              </a:rPr>
              <a:t>Universidad de Oriente - Núcleo Nueva Esparta</a:t>
            </a:r>
          </a:p>
          <a:p>
            <a:pPr algn="ctr"/>
            <a:r>
              <a:rPr lang="es-VE" sz="1100" dirty="0">
                <a:latin typeface="Times New Roman" pitchFamily="18" charset="0"/>
                <a:cs typeface="Times New Roman" pitchFamily="18" charset="0"/>
              </a:rPr>
              <a:t>Escuela de Ingeniería y Ciencias Aplicadas</a:t>
            </a:r>
          </a:p>
          <a:p>
            <a:pPr algn="ctr"/>
            <a:r>
              <a:rPr lang="es-VE" sz="1100" dirty="0">
                <a:latin typeface="Times New Roman" pitchFamily="18" charset="0"/>
                <a:cs typeface="Times New Roman" pitchFamily="18" charset="0"/>
              </a:rPr>
              <a:t>Departamento de Informática</a:t>
            </a:r>
          </a:p>
          <a:p>
            <a:pPr algn="ctr"/>
            <a:r>
              <a:rPr lang="es-VE" sz="1100" dirty="0">
                <a:latin typeface="Times New Roman" pitchFamily="18" charset="0"/>
                <a:cs typeface="Times New Roman" pitchFamily="18" charset="0"/>
              </a:rPr>
              <a:t>Ética y Deontología</a:t>
            </a:r>
          </a:p>
        </p:txBody>
      </p:sp>
      <p:pic>
        <p:nvPicPr>
          <p:cNvPr id="10" name="Picture 2" descr="C:\Users\Public\Pictures\Sample Pictures\descarga (3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1979" y="915566"/>
            <a:ext cx="504057" cy="504056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2939791" y="3356837"/>
            <a:ext cx="3864457" cy="943105"/>
          </a:xfrm>
          <a:prstGeom prst="rect">
            <a:avLst/>
          </a:prstGeom>
        </p:spPr>
        <p:txBody>
          <a:bodyPr wrap="square" lIns="95783" tIns="47892" rIns="95783" bIns="47892">
            <a:spAutoFit/>
          </a:bodyPr>
          <a:lstStyle/>
          <a:p>
            <a:pPr algn="ctr" defTabSz="478917"/>
            <a:r>
              <a:rPr lang="es-US" sz="1100" dirty="0">
                <a:latin typeface="Times New Roman" pitchFamily="18" charset="0"/>
                <a:cs typeface="Times New Roman" pitchFamily="18" charset="0"/>
              </a:rPr>
              <a:t>Autor</a:t>
            </a:r>
            <a:r>
              <a:rPr lang="es-VE" sz="1100" dirty="0">
                <a:latin typeface="Times New Roman" pitchFamily="18" charset="0"/>
                <a:cs typeface="Times New Roman" pitchFamily="18" charset="0"/>
              </a:rPr>
              <a:t>es:</a:t>
            </a:r>
          </a:p>
          <a:p>
            <a:pPr algn="ctr" defTabSz="478917"/>
            <a:r>
              <a:rPr lang="es-VE" sz="1100" b="1" dirty="0">
                <a:latin typeface="Times New Roman" pitchFamily="18" charset="0"/>
                <a:cs typeface="Times New Roman" pitchFamily="18" charset="0"/>
              </a:rPr>
              <a:t>Br.</a:t>
            </a:r>
            <a:r>
              <a:rPr lang="es-VE" sz="1100" dirty="0">
                <a:latin typeface="Times New Roman" pitchFamily="18" charset="0"/>
                <a:cs typeface="Times New Roman" pitchFamily="18" charset="0"/>
              </a:rPr>
              <a:t> Rodríguez, Daniela C.I: </a:t>
            </a:r>
            <a:r>
              <a:rPr lang="es-US" sz="1100" dirty="0">
                <a:latin typeface="Times New Roman" pitchFamily="18" charset="0"/>
                <a:cs typeface="Times New Roman" pitchFamily="18" charset="0"/>
              </a:rPr>
              <a:t>30.708.168</a:t>
            </a:r>
          </a:p>
          <a:p>
            <a:pPr algn="ctr" defTabSz="478917"/>
            <a:r>
              <a:rPr lang="es-VE" sz="1100" b="1" dirty="0">
                <a:latin typeface="Times New Roman" pitchFamily="18" charset="0"/>
                <a:cs typeface="Times New Roman" pitchFamily="18" charset="0"/>
              </a:rPr>
              <a:t>Br.</a:t>
            </a:r>
            <a:r>
              <a:rPr lang="es-VE" sz="1100" dirty="0">
                <a:latin typeface="Times New Roman" pitchFamily="18" charset="0"/>
                <a:cs typeface="Times New Roman" pitchFamily="18" charset="0"/>
              </a:rPr>
              <a:t> Salazar, Victorialys C.I: 30.065.702</a:t>
            </a:r>
          </a:p>
          <a:p>
            <a:pPr algn="ctr" defTabSz="478917"/>
            <a:endParaRPr lang="es-VE" sz="1100" dirty="0">
              <a:latin typeface="Times New Roman" pitchFamily="18" charset="0"/>
              <a:cs typeface="Times New Roman" pitchFamily="18" charset="0"/>
            </a:endParaRPr>
          </a:p>
          <a:p>
            <a:pPr algn="ctr" defTabSz="478917"/>
            <a:r>
              <a:rPr lang="es-VE" sz="1100" dirty="0">
                <a:latin typeface="Times New Roman" pitchFamily="18" charset="0"/>
                <a:cs typeface="Times New Roman" pitchFamily="18" charset="0"/>
              </a:rPr>
              <a:t>Guatamare, 06 de Diciembre de 2023</a:t>
            </a:r>
          </a:p>
        </p:txBody>
      </p:sp>
      <p:pic>
        <p:nvPicPr>
          <p:cNvPr id="2050" name="Picture 2" descr="C:\Users\victorialys\Downloads\E2ebppVXIAE8_R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95" t="18847" r="16182" b="14493"/>
          <a:stretch/>
        </p:blipFill>
        <p:spPr bwMode="auto">
          <a:xfrm>
            <a:off x="6129450" y="1378533"/>
            <a:ext cx="1182458" cy="103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ctorialys\Downloads\digital_signature2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4" b="99809" l="6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17" y="1217374"/>
            <a:ext cx="1329565" cy="11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3060705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r>
              <a:rPr lang="es-VE" b="1" dirty="0">
                <a:latin typeface="Comic Sans MS" pitchFamily="66" charset="0"/>
              </a:rPr>
              <a:t>Emisor:</a:t>
            </a:r>
            <a:r>
              <a:rPr lang="es-VE" dirty="0">
                <a:latin typeface="Comic Sans MS" pitchFamily="66" charset="0"/>
              </a:rPr>
              <a:t> Persona que origina un Mensaje de Datos por sí mismo, o a través de terceros autorizados.</a:t>
            </a:r>
          </a:p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endParaRPr lang="es-VE" dirty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525909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b="1" u="sng" dirty="0">
                <a:solidFill>
                  <a:srgbClr val="FF0000"/>
                </a:solidFill>
                <a:latin typeface="Comic Sans MS" pitchFamily="66" charset="0"/>
              </a:rPr>
              <a:t>DEFINICIONES:</a:t>
            </a:r>
            <a:endParaRPr lang="es-VE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846316" y="3202399"/>
            <a:ext cx="25339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r>
              <a:rPr lang="es-VE" b="1" dirty="0">
                <a:latin typeface="Comic Sans MS" pitchFamily="66" charset="0"/>
              </a:rPr>
              <a:t>Destinatario: </a:t>
            </a:r>
            <a:r>
              <a:rPr lang="es-VE" dirty="0">
                <a:latin typeface="Comic Sans MS" pitchFamily="66" charset="0"/>
              </a:rPr>
              <a:t>Persona a quien va dirigido el Mensaje de Datos.</a:t>
            </a:r>
          </a:p>
        </p:txBody>
      </p:sp>
      <p:pic>
        <p:nvPicPr>
          <p:cNvPr id="1026" name="Picture 2" descr="C:\Users\victorialys\Downloads\61772528-smartphone-y-sobres-con-mensajes-datos-de-imágenes-conceptuales-elementos-para-los-siti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04" t="26872" r="29310" b="10262"/>
          <a:stretch/>
        </p:blipFill>
        <p:spPr bwMode="auto">
          <a:xfrm>
            <a:off x="343106" y="1083490"/>
            <a:ext cx="1204558" cy="16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259632" y="1308127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>
                <a:latin typeface="Comic Sans MS" pitchFamily="66" charset="0"/>
              </a:rPr>
              <a:t> </a:t>
            </a:r>
          </a:p>
          <a:p>
            <a:pPr algn="ctr"/>
            <a:r>
              <a:rPr lang="es-VE" b="1" dirty="0">
                <a:latin typeface="Comic Sans MS" pitchFamily="66" charset="0"/>
              </a:rPr>
              <a:t>  Mensajes de datos:</a:t>
            </a:r>
            <a:r>
              <a:rPr lang="es-VE" dirty="0">
                <a:latin typeface="Comic Sans MS" pitchFamily="66" charset="0"/>
              </a:rPr>
              <a:t> Toda información inteligible en formato electrónico o similar que pueda ser almacenada o intercambiada por cualquier medio. </a:t>
            </a:r>
            <a:endParaRPr lang="es-VE" dirty="0"/>
          </a:p>
        </p:txBody>
      </p:sp>
      <p:pic>
        <p:nvPicPr>
          <p:cNvPr id="1027" name="Picture 3" descr="C:\Users\victorialys\Downloads\images (6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80" r="10910"/>
          <a:stretch/>
        </p:blipFill>
        <p:spPr bwMode="auto">
          <a:xfrm>
            <a:off x="2987824" y="2693122"/>
            <a:ext cx="1236530" cy="185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ctorialys\Downloads\images (7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9" b="100000" l="889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6204">
            <a:off x="1069927" y="2795210"/>
            <a:ext cx="999553" cy="78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ctorialys\Downloads\descarga (6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44" b="89744" l="388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5218"/>
            <a:ext cx="1008112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914292" y="753547"/>
            <a:ext cx="3042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>
                <a:latin typeface="Comic Sans MS" pitchFamily="66" charset="0"/>
              </a:rPr>
              <a:t>Firma Electrónica:</a:t>
            </a:r>
            <a:r>
              <a:rPr lang="es-VE" dirty="0">
                <a:latin typeface="Comic Sans MS" pitchFamily="66" charset="0"/>
              </a:rPr>
              <a:t> Información creada o utilizada por el Signatario, asociada al </a:t>
            </a:r>
          </a:p>
          <a:p>
            <a:pPr algn="ctr"/>
            <a:r>
              <a:rPr lang="es-VE" dirty="0">
                <a:latin typeface="Comic Sans MS" pitchFamily="66" charset="0"/>
              </a:rPr>
              <a:t>Mensaje de Datos.</a:t>
            </a:r>
          </a:p>
        </p:txBody>
      </p:sp>
      <p:pic>
        <p:nvPicPr>
          <p:cNvPr id="1030" name="Picture 6" descr="C:\Users\victorialys\Downloads\images (1)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60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35" y="1888307"/>
            <a:ext cx="1406649" cy="12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724128" y="2211710"/>
            <a:ext cx="30840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>
                <a:latin typeface="Comic Sans MS" pitchFamily="66" charset="0"/>
              </a:rPr>
              <a:t>Signatario: </a:t>
            </a:r>
            <a:r>
              <a:rPr lang="es-VE" dirty="0">
                <a:latin typeface="Comic Sans MS" pitchFamily="66" charset="0"/>
              </a:rPr>
              <a:t>Es la persona titular de una Firma Electrónica o Certificado Electrónico. </a:t>
            </a:r>
          </a:p>
        </p:txBody>
      </p:sp>
      <p:pic>
        <p:nvPicPr>
          <p:cNvPr id="1031" name="Picture 7" descr="C:\Users\victorialys\Downloads\png-transparent-reply-all-e-mail-email-letter-post-icon-arrow-blue-recipients-thumbnail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99" b="96429" l="8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27" y="3209848"/>
            <a:ext cx="1451483" cy="14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788024" y="3871350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>
                <a:latin typeface="Comic Sans MS" pitchFamily="66" charset="0"/>
              </a:rPr>
              <a:t>Usuario: </a:t>
            </a:r>
            <a:r>
              <a:rPr lang="es-VE" dirty="0">
                <a:latin typeface="Comic Sans MS" pitchFamily="66" charset="0"/>
              </a:rPr>
              <a:t>Toda persona que utilice un sistema</a:t>
            </a:r>
          </a:p>
          <a:p>
            <a:pPr algn="ctr"/>
            <a:endParaRPr lang="es-VE" dirty="0"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2724952"/>
            <a:ext cx="31918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r>
              <a:rPr lang="es-VE" b="1" dirty="0">
                <a:latin typeface="Comic Sans MS" pitchFamily="66" charset="0"/>
              </a:rPr>
              <a:t>Acreditación:</a:t>
            </a:r>
            <a:r>
              <a:rPr lang="es-VE" dirty="0">
                <a:latin typeface="Comic Sans MS" pitchFamily="66" charset="0"/>
              </a:rPr>
              <a:t> título que otorga la Superintendencia de servicios de Certificación Electrónica a los Proveedores de Servicios de Certificación para proporcionar certificados electrónicos.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525909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b="1" u="sng" dirty="0">
                <a:solidFill>
                  <a:srgbClr val="FF0000"/>
                </a:solidFill>
                <a:latin typeface="Comic Sans MS" pitchFamily="66" charset="0"/>
              </a:rPr>
              <a:t>DEFINICIONES:</a:t>
            </a:r>
            <a:endParaRPr lang="es-VE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03648" y="1257603"/>
            <a:ext cx="2856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>
                <a:latin typeface="Comic Sans MS" pitchFamily="66" charset="0"/>
              </a:rPr>
              <a:t>Proveedor de Servicios de Certificación:</a:t>
            </a:r>
            <a:r>
              <a:rPr lang="es-VE" dirty="0">
                <a:latin typeface="Comic Sans MS" pitchFamily="66" charset="0"/>
              </a:rPr>
              <a:t> Persona dedicada a proporcionar Certificados Electrónicos.</a:t>
            </a:r>
          </a:p>
        </p:txBody>
      </p:sp>
      <p:pic>
        <p:nvPicPr>
          <p:cNvPr id="2050" name="Picture 2" descr="C:\Users\victorialys\Downloads\descarga (7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25103"/>
            <a:ext cx="1152128" cy="12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ctorialys\Downloads\descarga (6)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842" l="9774" r="89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232" y="627534"/>
            <a:ext cx="224561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victorialys\Downloads\images (7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9" b="100000" l="889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6204">
            <a:off x="1511324" y="2110468"/>
            <a:ext cx="836431" cy="78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8024" y="780549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>
                <a:latin typeface="Comic Sans MS" pitchFamily="66" charset="0"/>
              </a:rPr>
              <a:t>Certificado Electrónico:</a:t>
            </a:r>
            <a:r>
              <a:rPr lang="es-VE" dirty="0">
                <a:latin typeface="Comic Sans MS" pitchFamily="66" charset="0"/>
              </a:rPr>
              <a:t> Mensaje de Datos proporcionado por un Proveedor de Servicios de Certificación que le atribuye certeza y validez a la Firma Electrónica.</a:t>
            </a:r>
          </a:p>
        </p:txBody>
      </p:sp>
      <p:pic>
        <p:nvPicPr>
          <p:cNvPr id="2052" name="Picture 4" descr="C:\Users\victorialys\Downloads\images (2)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4461" r="13971" b="16974"/>
          <a:stretch/>
        </p:blipFill>
        <p:spPr bwMode="auto">
          <a:xfrm>
            <a:off x="7596336" y="1041618"/>
            <a:ext cx="1080120" cy="98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724128" y="2502233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>
                <a:latin typeface="Comic Sans MS" pitchFamily="66" charset="0"/>
              </a:rPr>
              <a:t>Sistema de Información:</a:t>
            </a:r>
            <a:r>
              <a:rPr lang="es-VE" dirty="0">
                <a:latin typeface="Comic Sans MS" pitchFamily="66" charset="0"/>
              </a:rPr>
              <a:t> Aquel utilizado para generar, procesar o archivar de cualquier forma Mensajes de Datos. </a:t>
            </a:r>
          </a:p>
        </p:txBody>
      </p:sp>
      <p:pic>
        <p:nvPicPr>
          <p:cNvPr id="2053" name="Picture 5" descr="C:\Users\victorialys\Downloads\pngtree-management-information-system-abstract-concept-vector-illustration-png-image_591272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23678"/>
            <a:ext cx="1354748" cy="156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ictorialys\Downloads\images (3)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22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56340"/>
            <a:ext cx="1440160" cy="120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0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0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344" name="Google Shape;344;p50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0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0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u="sng" dirty="0">
                <a:solidFill>
                  <a:srgbClr val="000000"/>
                </a:solidFill>
                <a:uFill>
                  <a:noFill/>
                </a:uFill>
              </a:rPr>
              <a:t>PRINCIPIOS</a:t>
            </a:r>
            <a:endParaRPr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23728" y="3307350"/>
            <a:ext cx="4896544" cy="792600"/>
          </a:xfrm>
        </p:spPr>
        <p:txBody>
          <a:bodyPr/>
          <a:lstStyle/>
          <a:p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SOBRE LA LEY DE MENSAJES DE DATOS </a:t>
            </a:r>
          </a:p>
          <a:p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Y </a:t>
            </a:r>
          </a:p>
          <a:p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FIRMAS ELECTRÓNICAS</a:t>
            </a:r>
          </a:p>
        </p:txBody>
      </p:sp>
    </p:spTree>
    <p:extLst>
      <p:ext uri="{BB962C8B-B14F-4D97-AF65-F5344CB8AC3E}">
        <p14:creationId xmlns:p14="http://schemas.microsoft.com/office/powerpoint/2010/main" val="5893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8"/>
          <p:cNvSpPr txBox="1">
            <a:spLocks noGrp="1"/>
          </p:cNvSpPr>
          <p:nvPr>
            <p:ph type="title" idx="8"/>
          </p:nvPr>
        </p:nvSpPr>
        <p:spPr>
          <a:xfrm>
            <a:off x="1259632" y="486882"/>
            <a:ext cx="64807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VE" sz="1800" dirty="0"/>
              <a:t>PRINCIPIOS QUE GUÍAN AL DECRETO-LEY SOBRE MENSAJES DE DATOS Y FIRMAS ELECTRÓNICAS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259632" y="1419622"/>
            <a:ext cx="69127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u="sng" dirty="0">
                <a:solidFill>
                  <a:srgbClr val="FF0000"/>
                </a:solidFill>
                <a:latin typeface="Comic Sans MS" pitchFamily="66" charset="0"/>
              </a:rPr>
              <a:t>EFICACIA PROBATORIA</a:t>
            </a:r>
            <a:r>
              <a:rPr lang="es-VE" u="sng" dirty="0">
                <a:solidFill>
                  <a:srgbClr val="FF0000"/>
                </a:solidFill>
              </a:rPr>
              <a:t>:</a:t>
            </a:r>
          </a:p>
          <a:p>
            <a:pPr algn="ctr"/>
            <a:endParaRPr lang="es-VE" dirty="0">
              <a:solidFill>
                <a:srgbClr val="FF0000"/>
              </a:solidFill>
            </a:endParaRPr>
          </a:p>
          <a:p>
            <a:pPr algn="ctr"/>
            <a:endParaRPr lang="es-VE" dirty="0">
              <a:solidFill>
                <a:srgbClr val="FF0000"/>
              </a:solidFill>
            </a:endParaRPr>
          </a:p>
          <a:p>
            <a:pPr algn="ctr"/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es-VE" b="1" dirty="0">
                <a:latin typeface="Comic Sans MS" pitchFamily="66" charset="0"/>
              </a:rPr>
              <a:t>A los fines de otorgar la seguridad jurídica necesaria para la aplicación del Decreto-Ley, así como la adecuada eficacia probatoria a los mensajes de datos y firmas electrónicas, en el artículo 4° se atribuye a los mismos el valor probatorio que la Ley consagra para los instrumentos escritos.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259632" y="3490431"/>
            <a:ext cx="69847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VE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s-VE" b="1" u="sng" dirty="0">
                <a:solidFill>
                  <a:srgbClr val="FF0000"/>
                </a:solidFill>
                <a:latin typeface="Comic Sans MS" pitchFamily="66" charset="0"/>
              </a:rPr>
              <a:t> TECNOLÓGICAMENTE NEUTRA:</a:t>
            </a:r>
          </a:p>
          <a:p>
            <a:pPr algn="ctr"/>
            <a:endParaRPr lang="es-VE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es-VE" b="1" dirty="0">
                <a:latin typeface="Comic Sans MS" pitchFamily="66" charset="0"/>
              </a:rPr>
              <a:t>No se inclina a una determinada tecnología para las firmas y certificados electrónicos. Incluirá las tecnologías existentes y las que están por existir. </a:t>
            </a:r>
          </a:p>
        </p:txBody>
      </p:sp>
      <p:pic>
        <p:nvPicPr>
          <p:cNvPr id="3074" name="Picture 2" descr="C:\Users\victorialys\Downloads\images (4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81" y="915566"/>
            <a:ext cx="1388971" cy="11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ctorialys\Downloads\descarga (7)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778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15566"/>
            <a:ext cx="1503610" cy="12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ictorialys\Downloads\png-transparent-geographic-information-system-information-technology-go-on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56" y="3020061"/>
            <a:ext cx="1573188" cy="10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victorialys\Downloads\png-transparent-enterprise-resource-planning-computer-software-management-system-business-productivity-software-technology-cloud-company-people-computer-wallpaper-thumbnail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56" b="89939" l="10000" r="98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30" y="2868493"/>
            <a:ext cx="1641746" cy="128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75656" y="1479431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u="sng" dirty="0">
                <a:solidFill>
                  <a:srgbClr val="FF0000"/>
                </a:solidFill>
                <a:latin typeface="Comic Sans MS" pitchFamily="66" charset="0"/>
              </a:rPr>
              <a:t>RESPECTO A LAS FORMAS DOCUMENTALES EXISTENTES:</a:t>
            </a:r>
          </a:p>
          <a:p>
            <a:pPr algn="ctr"/>
            <a:endParaRPr lang="es-VE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es-VE" b="1" dirty="0">
                <a:latin typeface="Comic Sans MS" pitchFamily="66" charset="0"/>
              </a:rPr>
              <a:t>Este Decreto Ley no obliga a la utilización de la firma electrónica en lugar de la manuscrita, sino que su utilización es voluntaria. Tampoco se pretende alterar las restantes formas de los diversos actos jurídicos, regístrales y notariales.</a:t>
            </a:r>
          </a:p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endParaRPr lang="es-VE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s-VE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Google Shape;462;p58"/>
          <p:cNvSpPr txBox="1">
            <a:spLocks noGrp="1"/>
          </p:cNvSpPr>
          <p:nvPr>
            <p:ph type="title" idx="6"/>
          </p:nvPr>
        </p:nvSpPr>
        <p:spPr>
          <a:xfrm>
            <a:off x="1331640" y="558890"/>
            <a:ext cx="67687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VE" sz="1800" dirty="0"/>
              <a:t>PRINCIPIOS QUE GUÍAN AL DECRETO-LEY SOBRE MENSAJES DE DATOS Y FIRMAS ELECTRÓNICAS</a:t>
            </a:r>
          </a:p>
        </p:txBody>
      </p:sp>
      <p:pic>
        <p:nvPicPr>
          <p:cNvPr id="4098" name="Picture 2" descr="C:\Users\victorialys\Downloads\descarga (8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71551"/>
            <a:ext cx="1152128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ictorialys\Downloads\images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24323"/>
            <a:ext cx="1008112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40198" y="3147814"/>
            <a:ext cx="64001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u="sng" dirty="0">
                <a:solidFill>
                  <a:srgbClr val="FF0000"/>
                </a:solidFill>
                <a:latin typeface="Comic Sans MS" pitchFamily="66" charset="0"/>
              </a:rPr>
              <a:t>RESPETO A LAS FIRMAS ELECTRÓNICAS PREEXISTENTES; </a:t>
            </a:r>
          </a:p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r>
              <a:rPr lang="es-VE" b="1" dirty="0">
                <a:latin typeface="Comic Sans MS" pitchFamily="66" charset="0"/>
              </a:rPr>
              <a:t>     Las firmas electrónicas utilizadas en grupos cerrados donde existan relaciones contractuales ya establecidas, pueden ser excluidas del campo de aplicación del Decreto-Ley.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462;p58"/>
          <p:cNvSpPr txBox="1">
            <a:spLocks noGrp="1"/>
          </p:cNvSpPr>
          <p:nvPr>
            <p:ph type="title" idx="6"/>
          </p:nvPr>
        </p:nvSpPr>
        <p:spPr>
          <a:xfrm>
            <a:off x="1331640" y="486882"/>
            <a:ext cx="67687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VE" sz="1800" dirty="0"/>
              <a:t>PRINCIPIOS QUE GUÍAN AL DECRETO-LEY SOBRE MENSAJES DE DATOS Y FIRMAS ELECTRÓNICAS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259632" y="1405681"/>
            <a:ext cx="69847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u="sng" dirty="0">
                <a:solidFill>
                  <a:srgbClr val="FF0000"/>
                </a:solidFill>
                <a:latin typeface="Comic Sans MS" pitchFamily="66" charset="0"/>
              </a:rPr>
              <a:t>OTORGAMIENTO Y RECONOCIMIENTO JURÍDICO DE LOS MENSAJES DE DATOS Y FIRMAS ELECTRÓNICAS:</a:t>
            </a:r>
          </a:p>
          <a:p>
            <a:pPr algn="ctr"/>
            <a:endParaRPr lang="es-VE" b="1" dirty="0">
              <a:latin typeface="Comic Sans MS" pitchFamily="66" charset="0"/>
            </a:endParaRPr>
          </a:p>
          <a:p>
            <a:pPr algn="ctr"/>
            <a:r>
              <a:rPr lang="es-VE" b="1" dirty="0">
                <a:latin typeface="Comic Sans MS" pitchFamily="66" charset="0"/>
              </a:rPr>
              <a:t>      Asegura el otorgamiento y reconocimiento jurídico de los mensajes de datos, las firmas electrónicas y los servicios de certificación provistos por los proveedores de servicios de certificación. </a:t>
            </a:r>
          </a:p>
          <a:p>
            <a:pPr algn="ctr"/>
            <a:endParaRPr lang="es-VE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s-VE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s-VE" b="1" u="sng" dirty="0">
                <a:solidFill>
                  <a:srgbClr val="FF0000"/>
                </a:solidFill>
                <a:latin typeface="Comic Sans MS" pitchFamily="66" charset="0"/>
              </a:rPr>
              <a:t>FUNCIONAMIENTO DE LAS FIRMAS ELECTRÓNICAS:</a:t>
            </a:r>
          </a:p>
          <a:p>
            <a:pPr algn="ctr"/>
            <a:endParaRPr lang="es-VE" u="sng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s-VE" b="1" dirty="0">
                <a:latin typeface="Comic Sans MS" pitchFamily="66" charset="0"/>
              </a:rPr>
              <a:t>     Busca asegurar el buen funcionamiento de las firmas electrónicas, mediante un marco jurídico homogéneo y adecuado para el uso de estas firmas en el país.</a:t>
            </a:r>
          </a:p>
        </p:txBody>
      </p:sp>
      <p:pic>
        <p:nvPicPr>
          <p:cNvPr id="5122" name="Picture 2" descr="C:\Users\victorialys\Downloads\20917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53630"/>
            <a:ext cx="1003176" cy="9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ictorialys\Downloads\images (1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29780"/>
            <a:ext cx="1152128" cy="10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0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462;p58"/>
          <p:cNvSpPr txBox="1">
            <a:spLocks noGrp="1"/>
          </p:cNvSpPr>
          <p:nvPr>
            <p:ph type="title" idx="6"/>
          </p:nvPr>
        </p:nvSpPr>
        <p:spPr>
          <a:xfrm>
            <a:off x="1331640" y="486882"/>
            <a:ext cx="67687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VE" sz="1800" dirty="0"/>
              <a:t>PRINCIPIOS QUE GUÍAN AL DECRETO-LEY SOBRE MENSAJES DE DATOS Y FIRMAS ELECTRÓNICAS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331640" y="2715766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VE" b="1" dirty="0">
              <a:latin typeface="Comic Sans MS" pitchFamily="66" charset="0"/>
            </a:endParaRPr>
          </a:p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r>
              <a:rPr lang="es-VE" b="1" u="sng" dirty="0">
                <a:solidFill>
                  <a:srgbClr val="FF0000"/>
                </a:solidFill>
                <a:latin typeface="Comic Sans MS" pitchFamily="66" charset="0"/>
              </a:rPr>
              <a:t>LIBERTAD CONTRACTUAL:</a:t>
            </a:r>
          </a:p>
          <a:p>
            <a:pPr algn="ctr"/>
            <a:endParaRPr lang="es-VE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s-VE" b="1" dirty="0">
                <a:latin typeface="Comic Sans MS" pitchFamily="66" charset="0"/>
              </a:rPr>
              <a:t>Permite a las partes la modalidad de sus transacciones, es decir, </a:t>
            </a:r>
          </a:p>
          <a:p>
            <a:pPr algn="ctr"/>
            <a:r>
              <a:rPr lang="es-VE" b="1" dirty="0">
                <a:latin typeface="Comic Sans MS" pitchFamily="66" charset="0"/>
              </a:rPr>
              <a:t>si aceptan o no las firmas electrónicas.</a:t>
            </a:r>
          </a:p>
          <a:p>
            <a:pPr algn="ctr"/>
            <a:endParaRPr lang="es-VE" dirty="0">
              <a:latin typeface="Comic Sans MS" pitchFamily="66" charset="0"/>
            </a:endParaRPr>
          </a:p>
        </p:txBody>
      </p:sp>
      <p:pic>
        <p:nvPicPr>
          <p:cNvPr id="5" name="Picture 2" descr="C:\Users\victorialys\Downloads\E2ebppVXIAE8_R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95" t="18847" r="16182" b="14493"/>
          <a:stretch/>
        </p:blipFill>
        <p:spPr bwMode="auto">
          <a:xfrm>
            <a:off x="1115616" y="987574"/>
            <a:ext cx="1182458" cy="103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69976" y="1131590"/>
            <a:ext cx="61024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VE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s-VE" b="1" u="sng" dirty="0">
                <a:solidFill>
                  <a:srgbClr val="FF0000"/>
                </a:solidFill>
                <a:latin typeface="Comic Sans MS" pitchFamily="66" charset="0"/>
              </a:rPr>
              <a:t>NO DISCRIMINACIÓN DEL MENSAJE DE DATOS FIRMADO ELECTRÓNICAMENTE</a:t>
            </a:r>
            <a:r>
              <a:rPr lang="es-VE" u="sng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endParaRPr lang="es-VE" dirty="0">
              <a:latin typeface="Comic Sans MS" pitchFamily="66" charset="0"/>
            </a:endParaRPr>
          </a:p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r>
              <a:rPr lang="es-VE" b="1" dirty="0">
                <a:latin typeface="Comic Sans MS" pitchFamily="66" charset="0"/>
              </a:rPr>
              <a:t>Garantiza la fuerza ejecutoria, el efecto o la validez jurídica de una firma electrónica que no sea cuestionado por el solo motivo de que se presente bajo la mensaje de datos.</a:t>
            </a:r>
          </a:p>
        </p:txBody>
      </p:sp>
      <p:pic>
        <p:nvPicPr>
          <p:cNvPr id="6146" name="Picture 2" descr="C:\Users\victorialys\Downloads\images (5)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89" y="2334255"/>
            <a:ext cx="1799851" cy="131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ictorialys\Downloads\20943770-1024x683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1330"/>
            <a:ext cx="2016224" cy="10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7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203598"/>
            <a:ext cx="7920880" cy="572700"/>
          </a:xfrm>
        </p:spPr>
        <p:txBody>
          <a:bodyPr/>
          <a:lstStyle/>
          <a:p>
            <a:r>
              <a:rPr lang="es-VE" sz="7200" dirty="0"/>
              <a:t>GRACIAS POR</a:t>
            </a:r>
            <a:br>
              <a:rPr lang="es-VE" sz="7200" dirty="0"/>
            </a:br>
            <a:r>
              <a:rPr lang="es-VE" sz="7200" dirty="0"/>
              <a:t> TODA</a:t>
            </a:r>
            <a:br>
              <a:rPr lang="es-VE" sz="7200" dirty="0"/>
            </a:br>
            <a:r>
              <a:rPr lang="es-VE" sz="7200" dirty="0"/>
              <a:t>SU ATENCIÓN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>
            <a:spLocks noGrp="1"/>
          </p:cNvSpPr>
          <p:nvPr>
            <p:ph type="title" idx="8"/>
          </p:nvPr>
        </p:nvSpPr>
        <p:spPr>
          <a:xfrm>
            <a:off x="827584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TABLA DE CONTENIDOS</a:t>
            </a:r>
            <a:endParaRPr dirty="0"/>
          </a:p>
        </p:txBody>
      </p:sp>
      <p:sp>
        <p:nvSpPr>
          <p:cNvPr id="327" name="Google Shape;327;p49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9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title"/>
          </p:nvPr>
        </p:nvSpPr>
        <p:spPr>
          <a:xfrm>
            <a:off x="984499" y="2083350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00"/>
                </a:solidFill>
                <a:uFill>
                  <a:noFill/>
                </a:uFill>
              </a:rPr>
              <a:t>RESEÑA</a:t>
            </a:r>
            <a:endParaRPr u="sng" dirty="0">
              <a:solidFill>
                <a:srgbClr val="000000"/>
              </a:solidFill>
            </a:endParaRPr>
          </a:p>
        </p:txBody>
      </p:sp>
      <p:sp>
        <p:nvSpPr>
          <p:cNvPr id="331" name="Google Shape;331;p49"/>
          <p:cNvSpPr txBox="1">
            <a:spLocks noGrp="1"/>
          </p:cNvSpPr>
          <p:nvPr>
            <p:ph type="title" idx="2"/>
          </p:nvPr>
        </p:nvSpPr>
        <p:spPr>
          <a:xfrm>
            <a:off x="5172956" y="2327550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VE" dirty="0">
                <a:solidFill>
                  <a:srgbClr val="000000"/>
                </a:solidFill>
              </a:rPr>
              <a:t>PRINCIPIOS QUE GUÍAN AL DECRETO-LEY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33" name="Google Shape;333;p49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VE" dirty="0">
                <a:solidFill>
                  <a:srgbClr val="000000"/>
                </a:solidFill>
              </a:rPr>
              <a:t>PRINCIPAL OBJETIVO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35" name="Google Shape;335;p49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VE" u="sng" dirty="0">
                <a:solidFill>
                  <a:srgbClr val="000000"/>
                </a:solidFill>
              </a:rPr>
              <a:t>ARTÍCULOS 2. Y 3.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37" name="Google Shape;337;p49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0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0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344" name="Google Shape;344;p50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0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0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u="sng" dirty="0">
                <a:solidFill>
                  <a:srgbClr val="000000"/>
                </a:solidFill>
                <a:uFill>
                  <a:noFill/>
                </a:uFill>
              </a:rPr>
              <a:t>RESEÑA</a:t>
            </a:r>
            <a:endParaRPr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23728" y="3307350"/>
            <a:ext cx="4896544" cy="792600"/>
          </a:xfrm>
        </p:spPr>
        <p:txBody>
          <a:bodyPr/>
          <a:lstStyle/>
          <a:p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SOBRE MENSAJES DE DATOS Y </a:t>
            </a:r>
          </a:p>
          <a:p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FIRMAS ELECTRÓNICAS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xfrm>
            <a:off x="683568" y="483518"/>
            <a:ext cx="79208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VE" sz="1800" u="sng" dirty="0"/>
              <a:t>LEY SOBRE MENSAJES DE DATOS Y FIRMAS ELECTRÓNICAS</a:t>
            </a:r>
            <a:endParaRPr lang="es-VE" sz="1800" dirty="0"/>
          </a:p>
        </p:txBody>
      </p:sp>
      <p:pic>
        <p:nvPicPr>
          <p:cNvPr id="3074" name="Picture 2" descr="C:\Users\victorialys\Downloads\descarga (1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97748" l="4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0061"/>
            <a:ext cx="1225103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83568" y="1977102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dirty="0">
                <a:latin typeface="Comic Sans MS" pitchFamily="66" charset="0"/>
              </a:rPr>
              <a:t>     En los últimos años esta evolución tecnológica </a:t>
            </a:r>
          </a:p>
          <a:p>
            <a:pPr algn="ctr"/>
            <a:r>
              <a:rPr lang="es-VE" dirty="0">
                <a:latin typeface="Comic Sans MS" pitchFamily="66" charset="0"/>
              </a:rPr>
              <a:t>ha revolucionado a nivel mundial las diferentes áreas</a:t>
            </a:r>
          </a:p>
          <a:p>
            <a:pPr algn="ctr"/>
            <a:r>
              <a:rPr lang="es-VE" dirty="0">
                <a:latin typeface="Comic Sans MS" pitchFamily="66" charset="0"/>
              </a:rPr>
              <a:t>del conocimiento y de las actividades humanas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415512" y="1112426"/>
            <a:ext cx="5624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dirty="0">
                <a:latin typeface="Comic Sans MS" pitchFamily="66" charset="0"/>
              </a:rPr>
              <a:t>     Avanza aceleradamente hacia la actualización en materia de tecnologías de información y de las comunicaciones.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86865" y="1968513"/>
            <a:ext cx="10342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sz="1050" dirty="0">
                <a:latin typeface="Comic Sans MS" pitchFamily="66" charset="0"/>
              </a:rPr>
              <a:t>VENEZUELA </a:t>
            </a:r>
          </a:p>
        </p:txBody>
      </p:sp>
      <p:pic>
        <p:nvPicPr>
          <p:cNvPr id="3075" name="Picture 3" descr="C:\Users\victorialys\Downloads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00940"/>
            <a:ext cx="1368152" cy="14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664296" y="29582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dirty="0">
                <a:latin typeface="Comic Sans MS" pitchFamily="66" charset="0"/>
              </a:rPr>
              <a:t>el surgimiento de nuevas formas de trabajar, </a:t>
            </a:r>
          </a:p>
          <a:p>
            <a:pPr algn="ctr"/>
            <a:r>
              <a:rPr lang="es-VE" dirty="0">
                <a:latin typeface="Comic Sans MS" pitchFamily="66" charset="0"/>
              </a:rPr>
              <a:t>aprender, comunicarse y celebrar negocios.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49002" y="2942823"/>
            <a:ext cx="1404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200" b="1" dirty="0">
                <a:latin typeface="Comic Sans MS" pitchFamily="66" charset="0"/>
              </a:rPr>
              <a:t>FOMENTANDO </a:t>
            </a:r>
          </a:p>
        </p:txBody>
      </p:sp>
      <p:pic>
        <p:nvPicPr>
          <p:cNvPr id="3076" name="Picture 4" descr="C:\Users\victorialys\Downloads\png-clipart-human-behavior-technology-technology-electronics-cartoon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65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80" r="8852"/>
          <a:stretch/>
        </p:blipFill>
        <p:spPr bwMode="auto">
          <a:xfrm>
            <a:off x="6948264" y="3428380"/>
            <a:ext cx="1512168" cy="12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ictorialys\Downloads\descarga (2)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76" b="97041" l="0" r="99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82"/>
          <a:stretch/>
        </p:blipFill>
        <p:spPr bwMode="auto">
          <a:xfrm>
            <a:off x="1087472" y="3147814"/>
            <a:ext cx="1951585" cy="134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victorialys\Downloads\images (1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11342"/>
            <a:ext cx="2033206" cy="160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victorialys\Downloads\png-transparent-advertising-communicatiemiddel-information-marketing-media-agency-blog-text-service-public-relations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9" r="99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3613673"/>
            <a:ext cx="1960778" cy="11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victorialys\Downloads\images (3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799" flipH="1">
            <a:off x="6759059" y="2498554"/>
            <a:ext cx="954474" cy="129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0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0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344" name="Google Shape;344;p50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0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0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u="sng" dirty="0">
                <a:solidFill>
                  <a:srgbClr val="000000"/>
                </a:solidFill>
                <a:uFill>
                  <a:noFill/>
                </a:uFill>
              </a:rPr>
              <a:t>OBJETIVO</a:t>
            </a:r>
            <a:endParaRPr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23728" y="3307350"/>
            <a:ext cx="4896544" cy="792600"/>
          </a:xfrm>
        </p:spPr>
        <p:txBody>
          <a:bodyPr/>
          <a:lstStyle/>
          <a:p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SOBRE LA LEY DE MENSAJES DE DATOS </a:t>
            </a:r>
          </a:p>
          <a:p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Y </a:t>
            </a:r>
          </a:p>
          <a:p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FIRMAS ELECTRÓNICAS</a:t>
            </a:r>
          </a:p>
        </p:txBody>
      </p:sp>
    </p:spTree>
    <p:extLst>
      <p:ext uri="{BB962C8B-B14F-4D97-AF65-F5344CB8AC3E}">
        <p14:creationId xmlns:p14="http://schemas.microsoft.com/office/powerpoint/2010/main" val="42760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319;p48"/>
          <p:cNvSpPr txBox="1">
            <a:spLocks noGrp="1"/>
          </p:cNvSpPr>
          <p:nvPr>
            <p:ph type="title"/>
          </p:nvPr>
        </p:nvSpPr>
        <p:spPr>
          <a:xfrm>
            <a:off x="683568" y="483518"/>
            <a:ext cx="79208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VE" sz="1800" b="1" u="sng" dirty="0">
                <a:solidFill>
                  <a:schemeClr val="accent4"/>
                </a:solidFill>
                <a:latin typeface="Concert One" charset="0"/>
              </a:rPr>
              <a:t>LEY SOBRE MENSAJES DE DATOS Y FIRMAS ELECTRÓNICAS</a:t>
            </a:r>
            <a:endParaRPr lang="es-VE" sz="1800" b="1" dirty="0">
              <a:solidFill>
                <a:schemeClr val="accent4"/>
              </a:solidFill>
              <a:latin typeface="Concert One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672408" y="343584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dirty="0">
                <a:latin typeface="Comic Sans MS" pitchFamily="66" charset="0"/>
              </a:rPr>
              <a:t>     Que cuando un acto o contrato conste por escrito, bastará como prueba el instrumento privado con las firmas autógrafas de los suscriptores.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3568" y="1111845"/>
            <a:ext cx="7920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u="sng" dirty="0">
                <a:latin typeface="Comic Sans MS" pitchFamily="66" charset="0"/>
              </a:rPr>
              <a:t>EL PRINCIPAL OBJETIVO DE ESTE DECRETO-LEY</a:t>
            </a:r>
            <a:endParaRPr lang="es-VE" b="1" dirty="0"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31640" y="156363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dirty="0">
                <a:latin typeface="Comic Sans MS" pitchFamily="66" charset="0"/>
              </a:rPr>
              <a:t>     Es adoptar un marco normativo que avale los desarrollos tecnológicos sobre seguridad en materia de comunicación y negocios electrónicos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699792" y="26861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sz="1200" b="1" dirty="0">
                <a:solidFill>
                  <a:srgbClr val="FF0000"/>
                </a:solidFill>
                <a:latin typeface="Comic Sans MS" pitchFamily="66" charset="0"/>
              </a:rPr>
              <a:t>PARA DAR VALOR JURÍDICO A LOS MENSAJES DE DATOS QUE HAGAN USO DE ESTAS TECNOLOGÍAS. </a:t>
            </a:r>
          </a:p>
        </p:txBody>
      </p:sp>
      <p:pic>
        <p:nvPicPr>
          <p:cNvPr id="4098" name="Picture 2" descr="C:\Users\victorialys\Downloads\descarga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50" l="0" r="99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85" y="1279657"/>
            <a:ext cx="1493912" cy="142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ictorialys\Downloads\istockphoto-1227193799-612x61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4" b="98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51" y="2283718"/>
            <a:ext cx="1505273" cy="17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240396" y="4227934"/>
            <a:ext cx="2278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b="1" dirty="0">
                <a:latin typeface="Comic Sans MS" pitchFamily="66" charset="0"/>
              </a:rPr>
              <a:t>LEGISLACIÓN ACTUAL</a:t>
            </a:r>
          </a:p>
          <a:p>
            <a:pPr algn="ctr"/>
            <a:r>
              <a:rPr lang="es-VE" b="1" dirty="0">
                <a:latin typeface="Comic Sans MS" pitchFamily="66" charset="0"/>
              </a:rPr>
              <a:t> ESTABLECE</a:t>
            </a:r>
            <a:endParaRPr lang="es-VE" b="1" dirty="0"/>
          </a:p>
        </p:txBody>
      </p:sp>
      <p:pic>
        <p:nvPicPr>
          <p:cNvPr id="4101" name="Picture 5" descr="C:\Users\victorialys\Downloads\computer-with-lamp-cartoon-icon-illustration-education-technology-icon-concept-isolated-premium-flat-cartoon-style-vecto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15" t="18386" r="21616" b="22828"/>
          <a:stretch/>
        </p:blipFill>
        <p:spPr bwMode="auto">
          <a:xfrm>
            <a:off x="7164288" y="2139702"/>
            <a:ext cx="1105618" cy="119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ictorialys\Downloads\148-1483959_flechas-rojas-png-banner-free-right-process-arrow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013484" y="3562376"/>
            <a:ext cx="664890" cy="68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5"/>
          <p:cNvSpPr txBox="1">
            <a:spLocks noGrp="1"/>
          </p:cNvSpPr>
          <p:nvPr>
            <p:ph type="title"/>
          </p:nvPr>
        </p:nvSpPr>
        <p:spPr>
          <a:xfrm>
            <a:off x="899592" y="711181"/>
            <a:ext cx="367240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VE" sz="1800" dirty="0"/>
              <a:t>Dentro del Decreto-Ley Sobre Mensaje de Datos y Firmas Electrónicas</a:t>
            </a:r>
            <a:endParaRPr sz="1800" dirty="0"/>
          </a:p>
        </p:txBody>
      </p:sp>
      <p:sp>
        <p:nvSpPr>
          <p:cNvPr id="5" name="4 Rectángulo"/>
          <p:cNvSpPr/>
          <p:nvPr/>
        </p:nvSpPr>
        <p:spPr>
          <a:xfrm>
            <a:off x="35784" y="341784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b="1" u="sng" dirty="0">
                <a:solidFill>
                  <a:srgbClr val="FF0000"/>
                </a:solidFill>
                <a:latin typeface="Comic Sans MS" pitchFamily="66" charset="0"/>
              </a:rPr>
              <a:t>¡¡ SIEMPRE Y CUANDO !!</a:t>
            </a:r>
          </a:p>
          <a:p>
            <a:pPr algn="ctr"/>
            <a:endParaRPr lang="es-VE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s-VE" dirty="0">
                <a:latin typeface="Comic Sans MS" pitchFamily="66" charset="0"/>
              </a:rPr>
              <a:t>Se cumpla con los requisitos</a:t>
            </a:r>
          </a:p>
          <a:p>
            <a:pPr algn="ctr"/>
            <a:r>
              <a:rPr lang="es-VE" dirty="0">
                <a:latin typeface="Comic Sans MS" pitchFamily="66" charset="0"/>
              </a:rPr>
              <a:t> mínimos establecidos en este Decreto-Ley. </a:t>
            </a:r>
          </a:p>
        </p:txBody>
      </p:sp>
      <p:pic>
        <p:nvPicPr>
          <p:cNvPr id="13" name="Picture 3" descr="C:\Users\victorialys\Downloads\digital_signature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4" b="99809" l="6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9644"/>
            <a:ext cx="792088" cy="11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95536" y="1779662"/>
            <a:ext cx="3924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u="sng" dirty="0">
                <a:solidFill>
                  <a:srgbClr val="FF0000"/>
                </a:solidFill>
                <a:latin typeface="Comic Sans MS" pitchFamily="66" charset="0"/>
              </a:rPr>
              <a:t>¿ QUÉ PRETENTE ?</a:t>
            </a:r>
          </a:p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r>
              <a:rPr lang="es-VE" dirty="0">
                <a:latin typeface="Comic Sans MS" pitchFamily="66" charset="0"/>
              </a:rPr>
              <a:t>pretende crear mecanismos para que la </a:t>
            </a:r>
          </a:p>
          <a:p>
            <a:pPr algn="ctr"/>
            <a:r>
              <a:rPr lang="es-VE" dirty="0">
                <a:latin typeface="Comic Sans MS" pitchFamily="66" charset="0"/>
              </a:rPr>
              <a:t>firma electrónica, en adelante, tenga la misma eficacia y valor probatorio de </a:t>
            </a:r>
          </a:p>
          <a:p>
            <a:pPr algn="ctr"/>
            <a:r>
              <a:rPr lang="es-VE" dirty="0">
                <a:latin typeface="Comic Sans MS" pitchFamily="66" charset="0"/>
              </a:rPr>
              <a:t>la firma escrita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104456" y="96957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VE" dirty="0">
              <a:latin typeface="Comic Sans MS" pitchFamily="66" charset="0"/>
            </a:endParaRPr>
          </a:p>
          <a:p>
            <a:pPr algn="ctr"/>
            <a:r>
              <a:rPr lang="es-VE" dirty="0">
                <a:latin typeface="Comic Sans MS" pitchFamily="66" charset="0"/>
              </a:rPr>
              <a:t> la legislación actual no reconoce</a:t>
            </a:r>
          </a:p>
          <a:p>
            <a:pPr algn="ctr"/>
            <a:r>
              <a:rPr lang="es-VE" dirty="0">
                <a:latin typeface="Comic Sans MS" pitchFamily="66" charset="0"/>
              </a:rPr>
              <a:t> el uso de los medios electrónicos, </a:t>
            </a:r>
          </a:p>
          <a:p>
            <a:pPr algn="ctr"/>
            <a:r>
              <a:rPr lang="es-VE" dirty="0">
                <a:latin typeface="Comic Sans MS" pitchFamily="66" charset="0"/>
              </a:rPr>
              <a:t>Y en caso de un litigio</a:t>
            </a:r>
          </a:p>
        </p:txBody>
      </p:sp>
      <p:pic>
        <p:nvPicPr>
          <p:cNvPr id="5123" name="Picture 3" descr="C:\Users\victorialys\Downloads\descarga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20172"/>
            <a:ext cx="927545" cy="86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ictorialys\Downloads\descarga (5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31790"/>
            <a:ext cx="1107786" cy="117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36504" y="271576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VE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s-VE" dirty="0">
                <a:latin typeface="Comic Sans MS" pitchFamily="66" charset="0"/>
              </a:rPr>
              <a:t>tendrá que allegarse de medios de prueba</a:t>
            </a:r>
          </a:p>
          <a:p>
            <a:pPr algn="ctr"/>
            <a:r>
              <a:rPr lang="es-VE" dirty="0">
                <a:latin typeface="Comic Sans MS" pitchFamily="66" charset="0"/>
              </a:rPr>
              <a:t> libre y acudir a la sana crítica para </a:t>
            </a:r>
          </a:p>
          <a:p>
            <a:pPr algn="ctr"/>
            <a:r>
              <a:rPr lang="es-VE" dirty="0">
                <a:latin typeface="Comic Sans MS" pitchFamily="66" charset="0"/>
              </a:rPr>
              <a:t>determinar que una operación realizada por</a:t>
            </a:r>
          </a:p>
          <a:p>
            <a:pPr algn="ctr"/>
            <a:r>
              <a:rPr lang="es-VE" dirty="0">
                <a:latin typeface="Comic Sans MS" pitchFamily="66" charset="0"/>
              </a:rPr>
              <a:t> medios electrónicos es o no válida. </a:t>
            </a:r>
          </a:p>
        </p:txBody>
      </p:sp>
      <p:pic>
        <p:nvPicPr>
          <p:cNvPr id="5125" name="Picture 5" descr="C:\Users\victorialys\Downloads\images (5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71550"/>
            <a:ext cx="1309687" cy="13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148064" y="649644"/>
            <a:ext cx="2776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b="1" u="sng" dirty="0">
                <a:solidFill>
                  <a:srgbClr val="FF0000"/>
                </a:solidFill>
                <a:latin typeface="Comic Sans MS" pitchFamily="66" charset="0"/>
              </a:rPr>
              <a:t>EN TÉRMINOS GENERALES:</a:t>
            </a:r>
          </a:p>
        </p:txBody>
      </p:sp>
      <p:pic>
        <p:nvPicPr>
          <p:cNvPr id="5126" name="Picture 6" descr="C:\Users\victorialys\Downloads\descarga (3)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9" b="98667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23678"/>
            <a:ext cx="978655" cy="9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940152" y="2407989"/>
            <a:ext cx="2303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EL JUEZ O TRIBUNAL </a:t>
            </a:r>
          </a:p>
        </p:txBody>
      </p:sp>
      <p:pic>
        <p:nvPicPr>
          <p:cNvPr id="5127" name="Picture 7" descr="C:\Users\victorialys\Downloads\pngtree-yes-or-no-png-image_3169667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t="16088" r="3966" b="15636"/>
          <a:stretch/>
        </p:blipFill>
        <p:spPr bwMode="auto">
          <a:xfrm>
            <a:off x="5698926" y="3894896"/>
            <a:ext cx="1969418" cy="8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0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0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344" name="Google Shape;344;p50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0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0"/>
          <p:cNvSpPr txBox="1">
            <a:spLocks noGrp="1"/>
          </p:cNvSpPr>
          <p:nvPr>
            <p:ph type="title"/>
          </p:nvPr>
        </p:nvSpPr>
        <p:spPr>
          <a:xfrm>
            <a:off x="2528984" y="2550900"/>
            <a:ext cx="4203256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u="sng" dirty="0">
                <a:solidFill>
                  <a:srgbClr val="000000"/>
                </a:solidFill>
                <a:uFill>
                  <a:noFill/>
                </a:uFill>
              </a:rPr>
              <a:t>ARTÍCULOS 2 </a:t>
            </a:r>
            <a:r>
              <a:rPr lang="es-US" u="sng" dirty="0">
                <a:solidFill>
                  <a:srgbClr val="000000"/>
                </a:solidFill>
                <a:uFill>
                  <a:noFill/>
                </a:uFill>
              </a:rPr>
              <a:t>y</a:t>
            </a:r>
            <a:r>
              <a:rPr lang="en" u="sng" dirty="0">
                <a:solidFill>
                  <a:srgbClr val="000000"/>
                </a:solidFill>
                <a:uFill>
                  <a:noFill/>
                </a:uFill>
              </a:rPr>
              <a:t> 3.</a:t>
            </a:r>
            <a:endParaRPr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23727" y="3386943"/>
            <a:ext cx="4896544" cy="792600"/>
          </a:xfrm>
        </p:spPr>
        <p:txBody>
          <a:bodyPr/>
          <a:lstStyle/>
          <a:p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SOBRE LA LEY DE MENSAJES DE DATOS </a:t>
            </a:r>
          </a:p>
          <a:p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Y </a:t>
            </a:r>
          </a:p>
          <a:p>
            <a:r>
              <a:rPr lang="es-VE" b="1" dirty="0">
                <a:solidFill>
                  <a:srgbClr val="FF0000"/>
                </a:solidFill>
                <a:latin typeface="Comic Sans MS" pitchFamily="66" charset="0"/>
              </a:rPr>
              <a:t>FIRMAS ELECTRÓNICAS</a:t>
            </a:r>
          </a:p>
        </p:txBody>
      </p:sp>
    </p:spTree>
    <p:extLst>
      <p:ext uri="{BB962C8B-B14F-4D97-AF65-F5344CB8AC3E}">
        <p14:creationId xmlns:p14="http://schemas.microsoft.com/office/powerpoint/2010/main" val="38007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67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915816" y="1762819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VE" sz="1200" dirty="0">
              <a:latin typeface="Comic Sans MS" pitchFamily="66" charset="0"/>
            </a:endParaRPr>
          </a:p>
          <a:p>
            <a:pPr algn="just"/>
            <a:r>
              <a:rPr lang="es-VE" sz="1200" b="1" dirty="0">
                <a:latin typeface="Comic Sans MS" pitchFamily="66" charset="0"/>
              </a:rPr>
              <a:t>A los efectos del presente Decreto-Ley, se entenderá por: Persona: Todo sujeto jurídicamente hábil, bien sea natural, jurídica, pública, privada, nacional o extranjera, susceptible de adquirir derechos y contraer obligaciones.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789823" y="1059582"/>
            <a:ext cx="236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sz="2400" b="1" u="sng" dirty="0">
                <a:solidFill>
                  <a:srgbClr val="FF0000"/>
                </a:solidFill>
                <a:latin typeface="Comic Sans MS" pitchFamily="66" charset="0"/>
              </a:rPr>
              <a:t>ARTÍCULO 2.</a:t>
            </a:r>
            <a:r>
              <a:rPr lang="es-VE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7170" name="Picture 2" descr="C:\Users\victorialys\Downloads\descarga (5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42" y="3379520"/>
            <a:ext cx="1334542" cy="10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ictorialys\Downloads\pngtree-justice-gavel-lawyer-legal-court-trial-character-illustration-png-image_372628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3" b="100000" l="938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03798"/>
            <a:ext cx="1944216" cy="14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E232"/>
      </a:lt1>
      <a:dk2>
        <a:srgbClr val="595959"/>
      </a:dk2>
      <a:lt2>
        <a:srgbClr val="D68CB0"/>
      </a:lt2>
      <a:accent1>
        <a:srgbClr val="F1E232"/>
      </a:accent1>
      <a:accent2>
        <a:srgbClr val="415EB4"/>
      </a:accent2>
      <a:accent3>
        <a:srgbClr val="F1E232"/>
      </a:accent3>
      <a:accent4>
        <a:srgbClr val="504DFD"/>
      </a:accent4>
      <a:accent5>
        <a:srgbClr val="9E6490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992</Words>
  <Application>Microsoft Office PowerPoint</Application>
  <PresentationFormat>Presentación en pantalla (16:9)</PresentationFormat>
  <Paragraphs>139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Notebook Lesson by Slidesgo</vt:lpstr>
      <vt:lpstr>LEY SOBRE MENSAJES DE DATOS Y FIRMAS ELECTRÓNICAS</vt:lpstr>
      <vt:lpstr>TABLA DE CONTENIDOS</vt:lpstr>
      <vt:lpstr>01</vt:lpstr>
      <vt:lpstr>LEY SOBRE MENSAJES DE DATOS Y FIRMAS ELECTRÓNICAS</vt:lpstr>
      <vt:lpstr>02</vt:lpstr>
      <vt:lpstr>LEY SOBRE MENSAJES DE DATOS Y FIRMAS ELECTRÓNICAS</vt:lpstr>
      <vt:lpstr>Dentro del Decreto-Ley Sobre Mensaje de Datos y Firmas Electrónicas</vt:lpstr>
      <vt:lpstr>04</vt:lpstr>
      <vt:lpstr>Presentación de PowerPoint</vt:lpstr>
      <vt:lpstr>Presentación de PowerPoint</vt:lpstr>
      <vt:lpstr>Presentación de PowerPoint</vt:lpstr>
      <vt:lpstr>03</vt:lpstr>
      <vt:lpstr>PRINCIPIOS QUE GUÍAN AL DECRETO-LEY SOBRE MENSAJES DE DATOS Y FIRMAS ELECTRÓNICAS</vt:lpstr>
      <vt:lpstr>PRINCIPIOS QUE GUÍAN AL DECRETO-LEY SOBRE MENSAJES DE DATOS Y FIRMAS ELECTRÓNICAS</vt:lpstr>
      <vt:lpstr>PRINCIPIOS QUE GUÍAN AL DECRETO-LEY SOBRE MENSAJES DE DATOS Y FIRMAS ELECTRÓNICAS</vt:lpstr>
      <vt:lpstr>PRINCIPIOS QUE GUÍAN AL DECRETO-LEY SOBRE MENSAJES DE DATOS Y FIRMAS ELECTRÓNICAS</vt:lpstr>
      <vt:lpstr>GRACIAS POR  TODA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dc:creator>¡¡Vicky!!</dc:creator>
  <cp:lastModifiedBy>Serena Rodríguez</cp:lastModifiedBy>
  <cp:revision>30</cp:revision>
  <dcterms:modified xsi:type="dcterms:W3CDTF">2024-01-31T14:30:04Z</dcterms:modified>
</cp:coreProperties>
</file>